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notesMasterIdLst>
    <p:notesMasterId r:id="rId9"/>
  </p:notesMasterIdLst>
  <p:handoutMasterIdLst>
    <p:handoutMasterId r:id="rId10"/>
  </p:handoutMasterIdLst>
  <p:sldIdLst>
    <p:sldId id="323" r:id="rId6"/>
    <p:sldId id="318" r:id="rId7"/>
    <p:sldId id="324" r:id="rId8"/>
  </p:sldIdLst>
  <p:sldSz cx="12188825" cy="6858000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671A659-1424-4CEB-8498-B679CF2C4474}">
          <p14:sldIdLst>
            <p14:sldId id="323"/>
            <p14:sldId id="318"/>
            <p14:sldId id="324"/>
          </p14:sldIdLst>
        </p14:section>
        <p14:section name="未命名的章節" id="{7EA89D2B-201F-4B6E-BF83-2AA8759FB4FF}">
          <p14:sldIdLst/>
        </p14:section>
        <p14:section name="未命名的章節" id="{3AC65203-EE87-4354-BC51-23BE3E7C929E}">
          <p14:sldIdLst/>
        </p14:section>
        <p14:section name="感謝聆聽" id="{9FC9926F-7371-4905-871C-BFF59F115A0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075" autoAdjust="0"/>
    <p:restoredTop sz="63402" autoAdjust="0"/>
  </p:normalViewPr>
  <p:slideViewPr>
    <p:cSldViewPr showGuides="1">
      <p:cViewPr varScale="1">
        <p:scale>
          <a:sx n="49" d="100"/>
          <a:sy n="49" d="100"/>
        </p:scale>
        <p:origin x="710" y="6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592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2024年9月19日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2024年9月19日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altLang="zh-TW" noProof="0" smtClean="0"/>
              <a:pPr/>
              <a:t>1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4894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Common morality and “</a:t>
            </a:r>
            <a:r>
              <a:rPr lang="en-US" altLang="zh-TW" sz="1800" b="1" kern="100" dirty="0" err="1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principlism</a:t>
            </a: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” bioethics The origins in the US: public scandals and the birth of bioethics</a:t>
            </a:r>
            <a:endParaRPr lang="zh-TW" altLang="zh-TW" sz="1800" kern="100" dirty="0"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The origins of bioethics in the EU (1991–1994)</a:t>
            </a:r>
            <a:endParaRPr lang="zh-TW" altLang="zh-TW" sz="1800" kern="100" dirty="0"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Bioethics and the limits of principle-based ethics</a:t>
            </a:r>
            <a:endParaRPr lang="zh-TW" altLang="zh-TW" sz="1800" kern="100" dirty="0"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Technology assessment and anticipatory governance (1972–1995)</a:t>
            </a:r>
            <a:endParaRPr lang="zh-TW" altLang="zh-TW" sz="1800" kern="100" dirty="0"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Origins: </a:t>
            </a:r>
            <a:r>
              <a:rPr lang="en-US" altLang="zh-TW" sz="1800" b="1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OTA</a:t>
            </a: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in the US (OTA: Office of Technology Assessment)</a:t>
            </a:r>
            <a:endParaRPr lang="zh-TW" altLang="zh-TW" sz="1800" kern="100" dirty="0"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TW" sz="1800" b="1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TA</a:t>
            </a: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in the EU (</a:t>
            </a:r>
            <a:r>
              <a:rPr lang="en-US" altLang="zh-TW" sz="1800" b="1" dirty="0"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TA: Technology Assessment</a:t>
            </a: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zh-TW" altLang="zh-TW" sz="1800" kern="100" dirty="0"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TA and the politicization of (ethical) expertise</a:t>
            </a:r>
            <a:endParaRPr lang="zh-TW" altLang="zh-TW" sz="1800" kern="100" dirty="0"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From </a:t>
            </a:r>
            <a:r>
              <a:rPr lang="en-US" altLang="zh-TW" sz="1800" b="1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ELSI</a:t>
            </a: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and </a:t>
            </a:r>
            <a:r>
              <a:rPr lang="en-US" altLang="zh-TW" sz="1800" b="1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ELSA</a:t>
            </a: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to </a:t>
            </a:r>
            <a:r>
              <a:rPr lang="en-US" altLang="zh-TW" sz="1800" b="1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RRI</a:t>
            </a:r>
          </a:p>
          <a:p>
            <a:pPr lvl="1">
              <a:lnSpc>
                <a:spcPct val="115000"/>
              </a:lnSpc>
            </a:pP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(ELSI: Ethical, Legal, and Social Implications)</a:t>
            </a:r>
            <a:endParaRPr lang="zh-TW" altLang="zh-TW" sz="1800" kern="100" dirty="0"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(ELSA: Ethical, Legal, and Social Aspects)</a:t>
            </a:r>
            <a:endParaRPr lang="zh-TW" altLang="zh-TW" sz="1800" kern="100" dirty="0"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(PRI: Principles for Responsible Investment)</a:t>
            </a:r>
            <a:endParaRPr lang="zh-TW" altLang="zh-TW" sz="1800" kern="100" dirty="0"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Ethical, legal and social impacts research programs</a:t>
            </a:r>
            <a:endParaRPr lang="zh-TW" altLang="zh-TW" sz="1800" kern="100" dirty="0"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The turn to ELSA in Europe (1994–2012) and the rise of RRI (2012-present)</a:t>
            </a:r>
            <a:endParaRPr lang="zh-TW" altLang="zh-TW" sz="1800" kern="100" dirty="0"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ELSA-I, RRI and the limits of public participation</a:t>
            </a:r>
          </a:p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(ELSA-I: Ethical, Legal, Social, and Artificial Intelligence Implications)</a:t>
            </a:r>
          </a:p>
          <a:p>
            <a:pPr marL="457200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1800" b="1" dirty="0">
                <a:effectLst/>
                <a:latin typeface="Arial" panose="020B0604020202020204" pitchFamily="34" charset="0"/>
                <a:ea typeface="標楷體" panose="03000509000000000000" pitchFamily="65" charset="-120"/>
              </a:rPr>
              <a:t>(RRI: Research and Innovation)</a:t>
            </a:r>
            <a:endParaRPr lang="zh-TW" altLang="zh-TW" sz="1800" kern="100" dirty="0"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Conclusions</a:t>
            </a:r>
            <a:endParaRPr lang="zh-TW" altLang="zh-TW" sz="1800" kern="100" dirty="0"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altLang="zh-TW" noProof="0" smtClean="0"/>
              <a:pPr/>
              <a:t>2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68713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ISO 42001:2023 AIMS AI management System.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TW" dirty="0"/>
              <a:t>I also have plans to apply AI to the retail industry in the future.</a:t>
            </a:r>
          </a:p>
          <a:p>
            <a:pPr marL="285750" indent="-285750">
              <a:lnSpc>
                <a:spcPct val="115000"/>
              </a:lnSpc>
              <a:buFont typeface="Wingdings" panose="05000000000000000000" pitchFamily="2" charset="2"/>
              <a:buChar char="p"/>
            </a:pPr>
            <a:r>
              <a:rPr lang="en-US" altLang="zh-TW" sz="1800" b="1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The main strengths of this article include:</a:t>
            </a:r>
            <a:endParaRPr lang="zh-TW" altLang="zh-TW" sz="1800" kern="100" dirty="0"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"/>
            </a:pPr>
            <a:r>
              <a:rPr lang="en-US" altLang="zh-TW" sz="1800" b="1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Historical Context</a:t>
            </a: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: It offers a comparative analysis between AI ethics and other established ethical frameworks, which helps in understanding recurring challenges.</a:t>
            </a:r>
            <a:endParaRPr lang="zh-TW" altLang="zh-TW" sz="1800" kern="100" dirty="0"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"/>
            </a:pPr>
            <a:r>
              <a:rPr lang="en-US" altLang="zh-TW" sz="1800" b="1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Critical Perspective:</a:t>
            </a: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The article critiques the "ethics washing" phenomenon and highlights the limitations of public participation, providing a nuanced view of AI ethics.</a:t>
            </a:r>
            <a:endParaRPr lang="zh-TW" altLang="zh-TW" sz="1800" kern="100" dirty="0"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"/>
            </a:pPr>
            <a:r>
              <a:rPr lang="en-US" altLang="zh-TW" sz="1800" b="1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Comprehensive</a:t>
            </a: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: It examines both the EU and US perspectives, giving a broad understanding of how ethics is institutionalized in different contexts.</a:t>
            </a:r>
            <a:endParaRPr lang="zh-TW" altLang="zh-TW" sz="1800" kern="100" dirty="0"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"/>
            </a:pPr>
            <a:r>
              <a:rPr lang="en-US" altLang="zh-TW" sz="1800" b="1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Methodological Insight:</a:t>
            </a:r>
            <a:r>
              <a:rPr lang="en-US" altLang="zh-TW" sz="1800" b="1" kern="100" dirty="0">
                <a:effectLst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The discussion on how bioethics principles influence AI ethics is particularly valuable for understanding the operationalization of ethical principles in technology.</a:t>
            </a:r>
            <a:endParaRPr lang="zh-TW" altLang="zh-TW" sz="1800" kern="100" dirty="0">
              <a:effectLst/>
              <a:latin typeface="Arial" panose="020B06040202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en-US" altLang="zh-TW" noProof="0" smtClean="0"/>
              <a:pPr/>
              <a:t>3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5239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按一下以編輯母片子標題樣式</a:t>
            </a:r>
            <a:endParaRPr lang="zh-TW" altLang="en-US" noProof="0" dirty="0"/>
          </a:p>
        </p:txBody>
      </p:sp>
      <p:pic>
        <p:nvPicPr>
          <p:cNvPr id="5" name="圖片 4" descr="一張含有 圖形, 字型, 符號, 標誌 的圖片&#10;&#10;自動產生的描述">
            <a:extLst>
              <a:ext uri="{FF2B5EF4-FFF2-40B4-BE49-F238E27FC236}">
                <a16:creationId xmlns:a16="http://schemas.microsoft.com/office/drawing/2014/main" id="{C4646C39-69A1-5487-5624-30D1096979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5386045"/>
            <a:ext cx="2232248" cy="118813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A013715-722A-5FB6-F23C-4C53C4E6F97E}"/>
              </a:ext>
            </a:extLst>
          </p:cNvPr>
          <p:cNvSpPr txBox="1"/>
          <p:nvPr userDrawn="1"/>
        </p:nvSpPr>
        <p:spPr>
          <a:xfrm>
            <a:off x="2277988" y="5949280"/>
            <a:ext cx="3744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社團法人中華職能應用發展協會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zh-TW" noProof="0"/>
              <a:t>Ethan</a:t>
            </a:r>
            <a:endParaRPr lang="zh-TW" altLang="en-US" noProof="0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altLang="zh-TW"/>
              <a:t>2024-Dec-19</a:t>
            </a:r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zh-TW" noProof="0"/>
              <a:t>Ethan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altLang="zh-TW"/>
              <a:t>2024-Dec-19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0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latin typeface="+mj-ea"/>
                <a:ea typeface="+mj-e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>
                <a:latin typeface="+mj-ea"/>
                <a:ea typeface="+mj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altLang="zh-TW" noProof="0"/>
              <a:t>Ethan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altLang="zh-TW"/>
              <a:t>2024-Dec-19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zh-TW" noProof="0"/>
              <a:t>Ethan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altLang="zh-TW"/>
              <a:t>2024-Dec-19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zh-TW" noProof="0"/>
              <a:t>Ethan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altLang="zh-TW"/>
              <a:t>2024-Dec-19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>
            <a:extLst>
              <a:ext uri="{FF2B5EF4-FFF2-40B4-BE49-F238E27FC236}">
                <a16:creationId xmlns:a16="http://schemas.microsoft.com/office/drawing/2014/main" id="{444EB8C9-3BA0-4F8B-BE64-1F3FA699B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6340" y="6476735"/>
            <a:ext cx="2742486" cy="3974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99" b="1">
                <a:solidFill>
                  <a:schemeClr val="tx1"/>
                </a:solidFill>
              </a:defRPr>
            </a:lvl1pPr>
          </a:lstStyle>
          <a:p>
            <a:fld id="{847F65D2-2ECC-4619-B4FA-29D20AE2016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984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8BF2BE-BD78-04D3-B287-041963E8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2024-Dec-19</a:t>
            </a: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A7BBAF-C16B-D105-9C90-009073D98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Ethan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C2509A-1FC5-E4A5-7E12-B51B2050C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385-D4EE-4715-8272-B96D7573856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 descr="大海浪">
            <a:extLst>
              <a:ext uri="{FF2B5EF4-FFF2-40B4-BE49-F238E27FC236}">
                <a16:creationId xmlns:a16="http://schemas.microsoft.com/office/drawing/2014/main" id="{07CEB740-823B-C681-101B-8B69F3308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1712FEF-45A6-25E9-66CA-6A9DBE045365}"/>
              </a:ext>
            </a:extLst>
          </p:cNvPr>
          <p:cNvSpPr/>
          <p:nvPr userDrawn="1"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+mj-ea"/>
              <a:ea typeface="+mj-ea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B738767-76A3-D70D-3F50-6D3B15E4B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812" y="1975770"/>
            <a:ext cx="4823701" cy="3757486"/>
          </a:xfr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TW" altLang="en-US" sz="5400">
                <a:solidFill>
                  <a:schemeClr val="l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pPr marL="0" lvl="0" algn="ctr"/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2F7C4B3-5709-FA09-2000-E78BFD811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4492" y="1975770"/>
            <a:ext cx="5060311" cy="3757486"/>
          </a:xfrm>
        </p:spPr>
        <p:txBody>
          <a:bodyPr>
            <a:normAutofit/>
          </a:bodyPr>
          <a:lstStyle>
            <a:lvl1pPr marL="0" indent="0" algn="l">
              <a:buNone/>
              <a:defRPr sz="4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845375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75B632-DB07-BFDB-4930-3153B0F3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713" y="216000"/>
            <a:ext cx="9936000" cy="72000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39EBBD-4594-687C-06F2-008DC0F8E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713" y="1267769"/>
            <a:ext cx="9947912" cy="521223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3200"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800"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50891D-2C4E-625D-89CD-667EA36BB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2024-Dec-19</a:t>
            </a: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E332C29-0EBD-DD12-713B-CAE8E06C9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Ethan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DF4FC0-EC77-E24C-D94C-9FCF5F5AA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385-D4EE-4715-8272-B96D757385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4280E9A-27F0-CB1C-D39F-A4BDE033C917}"/>
              </a:ext>
            </a:extLst>
          </p:cNvPr>
          <p:cNvSpPr/>
          <p:nvPr userDrawn="1"/>
        </p:nvSpPr>
        <p:spPr>
          <a:xfrm>
            <a:off x="1224000" y="1079025"/>
            <a:ext cx="10944000" cy="457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23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B0DB23-7B4E-D6DC-9748-3BFB1F057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00" y="1548000"/>
            <a:ext cx="7560000" cy="28800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EEF0395-5870-696F-E60D-CF32005CD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9999" y="4607999"/>
            <a:ext cx="7560000" cy="1512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F02410-9B0A-9CCF-C944-B41EB884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2024-Dec-19</a:t>
            </a: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87F0A7-CA71-559E-1F2E-C032D3BCC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Ethan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8F7E43-CE61-6685-2E4F-42991D66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385-D4EE-4715-8272-B96D7573856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 descr="大海浪">
            <a:extLst>
              <a:ext uri="{FF2B5EF4-FFF2-40B4-BE49-F238E27FC236}">
                <a16:creationId xmlns:a16="http://schemas.microsoft.com/office/drawing/2014/main" id="{DB0A0754-460E-95B9-4D7F-CFB23901BE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843"/>
          <a:stretch/>
        </p:blipFill>
        <p:spPr>
          <a:xfrm>
            <a:off x="1" y="0"/>
            <a:ext cx="3286099" cy="685794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1CEA6F6-8897-EE7C-48BB-85A06FEEC294}"/>
              </a:ext>
            </a:extLst>
          </p:cNvPr>
          <p:cNvSpPr/>
          <p:nvPr userDrawn="1"/>
        </p:nvSpPr>
        <p:spPr>
          <a:xfrm>
            <a:off x="3178450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41740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52033C-B016-D001-C429-99A0BB87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655D6E-C9D2-7199-D5A6-835FBA863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618" y="1152000"/>
            <a:ext cx="5220000" cy="5400000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8A1D468-C22D-FFD9-40E5-3FE635EC4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3032" y="1152000"/>
            <a:ext cx="5220000" cy="5400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6131581-ECA0-6319-8315-1ABC0985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2024-Dec-19</a:t>
            </a:r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871A8F6-24B2-6BDE-77D1-4D131453B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Ethan</a:t>
            </a: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211ABE2-1F98-3D5C-D6BB-D2F9B049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385-D4EE-4715-8272-B96D757385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88DA6DF-5EBD-4CB9-D3D8-DE8A14D600E7}"/>
              </a:ext>
            </a:extLst>
          </p:cNvPr>
          <p:cNvSpPr/>
          <p:nvPr userDrawn="1"/>
        </p:nvSpPr>
        <p:spPr>
          <a:xfrm>
            <a:off x="1224000" y="1008000"/>
            <a:ext cx="10944000" cy="457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20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dirty="0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79183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E7BF2-85D4-7CE8-B960-B5582CC7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324000"/>
            <a:ext cx="10512425" cy="720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6A1844A-7E5A-DD0A-0212-1F5291A7F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6000" y="1196752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0FD3457-0AEF-180B-EF61-77A394553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6000" y="2020664"/>
            <a:ext cx="5156200" cy="4176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22D2C49-C99F-ED46-E895-8CDD2A639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6825" y="1196752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0ADB5C1-2FC5-83C8-DF86-E0E6F662D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6825" y="2020664"/>
            <a:ext cx="5181600" cy="4176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FC6E01C-05A7-E308-D0D0-1AFAF4C6E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2024-Dec-19</a:t>
            </a:r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F7512D4-0669-6AAC-506E-47F30D8B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Ethan</a:t>
            </a:r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1BAB855-9007-784D-9BDC-94B51CEC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385-D4EE-4715-8272-B96D7573856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1EFFD87-B4E3-2805-EC46-FBCCEFBD8D6A}"/>
              </a:ext>
            </a:extLst>
          </p:cNvPr>
          <p:cNvSpPr/>
          <p:nvPr userDrawn="1"/>
        </p:nvSpPr>
        <p:spPr>
          <a:xfrm>
            <a:off x="1224000" y="1008000"/>
            <a:ext cx="10944000" cy="457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822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4BD2D31-5D7B-7A44-80C4-5585C005C436}"/>
              </a:ext>
            </a:extLst>
          </p:cNvPr>
          <p:cNvSpPr/>
          <p:nvPr userDrawn="1"/>
        </p:nvSpPr>
        <p:spPr>
          <a:xfrm>
            <a:off x="1224000" y="1008000"/>
            <a:ext cx="10944000" cy="457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7">
            <a:extLst>
              <a:ext uri="{FF2B5EF4-FFF2-40B4-BE49-F238E27FC236}">
                <a16:creationId xmlns:a16="http://schemas.microsoft.com/office/drawing/2014/main" id="{04657893-184A-77BC-FE2B-37901D00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日期版面配置區 8">
            <a:extLst>
              <a:ext uri="{FF2B5EF4-FFF2-40B4-BE49-F238E27FC236}">
                <a16:creationId xmlns:a16="http://schemas.microsoft.com/office/drawing/2014/main" id="{69BF2974-D4F6-EA37-80BE-75938247F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2024-Dec-19</a:t>
            </a:r>
            <a:endParaRPr lang="zh-TW" altLang="en-US"/>
          </a:p>
        </p:txBody>
      </p:sp>
      <p:sp>
        <p:nvSpPr>
          <p:cNvPr id="10" name="頁尾版面配置區 9">
            <a:extLst>
              <a:ext uri="{FF2B5EF4-FFF2-40B4-BE49-F238E27FC236}">
                <a16:creationId xmlns:a16="http://schemas.microsoft.com/office/drawing/2014/main" id="{77953058-F577-ED5C-8DA8-C94D2E63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Ethan</a:t>
            </a:r>
            <a:endParaRPr lang="zh-TW" altLang="en-US" dirty="0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62E2B129-9749-9484-EF3E-14EB21AC2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385-D4EE-4715-8272-B96D757385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66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A27AE77-3DB3-F2F8-5BE6-CAB84FC29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2024-Dec-19</a:t>
            </a:r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3F36403-DD73-4A9E-8922-9B72EB79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Ethan</a:t>
            </a:r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C13EE9F-84A8-5B0B-2B05-683F3DDB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385-D4EE-4715-8272-B96D757385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228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09CFFC-F706-462C-B29B-1AA604295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CA1821-D1FD-188E-9D64-E2F81545C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803E20C-C300-FBA0-CDD9-69641730D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B7097EB-AC60-BDF8-C22A-868ED8D55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2024-Dec-19</a:t>
            </a:r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7601E0A-E672-E805-D75D-45DE82C4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Ethan</a:t>
            </a: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D40502E-7F76-460B-1345-09663EC2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385-D4EE-4715-8272-B96D757385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024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F821CD-C5AB-615E-9AC1-59CA76119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BB14987-1E86-44F2-AC98-996569C16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8CF7AC1-81EF-3DEF-B563-7282ECDBE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C334555-1B9F-325C-504A-76461B44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2024-Dec-19</a:t>
            </a:r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A1CB10E-5DDB-D508-7752-EF43DBA1E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Ethan</a:t>
            </a: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2FCD0CE-B47F-7D61-7413-F53409DAF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385-D4EE-4715-8272-B96D757385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237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797CD2-6E86-E6DE-025A-59BB0268A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05BC952-5C0C-6920-33D6-6BE45E6B0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E0C68B-B057-0EB0-F015-F19761E8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2024-Dec-19</a:t>
            </a: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6F48A24-DB3A-2290-42A3-7A6E7A821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Ethan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2A5E56E-86A7-AF93-85F4-5ED171E11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385-D4EE-4715-8272-B96D757385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6809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8F28F5C-BC03-AE6B-9376-3D8C184BE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23897CE-F31A-C806-7A49-2E364453D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B630E5-0788-1056-0E18-4463A42D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2024-Dec-19</a:t>
            </a: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1E6A909-7F05-BB61-C0FC-A2533723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Ethan</a:t>
            </a: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7B848D-AF3D-5A18-D4E5-4D292B96B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3F385-D4EE-4715-8272-B96D757385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566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99" b="0" i="0">
                <a:solidFill>
                  <a:schemeClr val="tx1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441" y="1577341"/>
            <a:ext cx="530213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7245" y="1577341"/>
            <a:ext cx="530213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Ethan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2024-Dec-19</a:t>
            </a:r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090">
              <a:spcBef>
                <a:spcPts val="40"/>
              </a:spcBef>
            </a:pPr>
            <a:fld id="{81D60167-4931-47E6-BA6A-407CBD079E47}" type="slidenum">
              <a:rPr lang="en-US" altLang="zh-TW" smtClean="0"/>
              <a:pPr marL="38090">
                <a:spcBef>
                  <a:spcPts val="40"/>
                </a:spcBef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1561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57"/>
          <a:stretch/>
        </p:blipFill>
        <p:spPr>
          <a:xfrm flipH="1">
            <a:off x="6551611" y="0"/>
            <a:ext cx="5637213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5516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77788" y="1600200"/>
            <a:ext cx="5832648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540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7790" y="5562599"/>
            <a:ext cx="5832645" cy="835025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36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按一下以編輯母片子標題樣式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6729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3892" y="285356"/>
            <a:ext cx="10297144" cy="743744"/>
          </a:xfrm>
        </p:spPr>
        <p:txBody>
          <a:bodyPr rtlCol="0">
            <a:normAutofit/>
          </a:bodyPr>
          <a:lstStyle>
            <a:lvl1pPr>
              <a:defRPr sz="4000" b="1"/>
            </a:lvl1pPr>
          </a:lstStyle>
          <a:p>
            <a:pPr rtl="0"/>
            <a:r>
              <a:rPr lang="zh-TW" altLang="en-US" dirty="0"/>
              <a:t>按一下以編輯母片標題樣式</a:t>
            </a:r>
            <a:endParaRPr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413892" y="1317132"/>
            <a:ext cx="10297144" cy="5255512"/>
          </a:xfrm>
        </p:spPr>
        <p:txBody>
          <a:bodyPr rtlCol="0">
            <a:normAutofit/>
          </a:bodyPr>
          <a:lstStyle>
            <a:lvl1pPr>
              <a:defRPr sz="3200" b="1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  <a:lvl6pPr>
              <a:defRPr/>
            </a:lvl6pPr>
          </a:lstStyle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7BCA607-F344-B623-DD81-506327E922D1}"/>
              </a:ext>
            </a:extLst>
          </p:cNvPr>
          <p:cNvSpPr/>
          <p:nvPr userDrawn="1"/>
        </p:nvSpPr>
        <p:spPr>
          <a:xfrm>
            <a:off x="1235020" y="1150256"/>
            <a:ext cx="10944000" cy="457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BBF9848D-C5A5-10B7-7AC9-7429C76A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207649"/>
            <a:ext cx="11305256" cy="743744"/>
          </a:xfrm>
        </p:spPr>
        <p:txBody>
          <a:bodyPr rtlCol="0"/>
          <a:lstStyle>
            <a:lvl1pPr>
              <a:defRPr b="1"/>
            </a:lvl1pPr>
          </a:lstStyle>
          <a:p>
            <a:pPr rtl="0"/>
            <a:r>
              <a:rPr lang="zh-TW" altLang="en-US" dirty="0"/>
              <a:t>按一下以編輯母片標題樣式</a:t>
            </a:r>
            <a:endParaRPr dirty="0"/>
          </a:p>
        </p:txBody>
      </p:sp>
      <p:sp>
        <p:nvSpPr>
          <p:cNvPr id="8" name="內容預留位置 2">
            <a:extLst>
              <a:ext uri="{FF2B5EF4-FFF2-40B4-BE49-F238E27FC236}">
                <a16:creationId xmlns:a16="http://schemas.microsoft.com/office/drawing/2014/main" id="{1E247823-0ECC-885D-9E98-B4CDF5AC5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0" y="1317132"/>
            <a:ext cx="11305256" cy="5255512"/>
          </a:xfrm>
        </p:spPr>
        <p:txBody>
          <a:bodyPr rtlCol="0">
            <a:normAutofit/>
          </a:bodyPr>
          <a:lstStyle>
            <a:lvl1pPr>
              <a:defRPr sz="3200" b="1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  <a:lvl6pPr>
              <a:defRPr/>
            </a:lvl6pPr>
          </a:lstStyle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  <a:endParaRPr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95CDF7E-F060-FA96-EDF7-122FB09E4738}"/>
              </a:ext>
            </a:extLst>
          </p:cNvPr>
          <p:cNvSpPr/>
          <p:nvPr userDrawn="1"/>
        </p:nvSpPr>
        <p:spPr>
          <a:xfrm>
            <a:off x="0" y="1124744"/>
            <a:ext cx="12188825" cy="4571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814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4800" b="0" cap="none" baseline="0"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zh-TW" noProof="0"/>
              <a:t>Ethan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altLang="zh-TW"/>
              <a:t>2024-Dec-19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zh-TW" noProof="0"/>
              <a:t>Ethan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altLang="zh-TW"/>
              <a:t>2024-Dec-19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zh-TW" noProof="0"/>
              <a:t>Ethan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altLang="zh-TW"/>
              <a:t>2024-Dec-19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altLang="zh-TW" noProof="0"/>
              <a:t>Ethan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altLang="zh-TW"/>
              <a:t>2024-Dec-19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13" y="56"/>
            <a:ext cx="12188824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656000" y="6336000"/>
            <a:ext cx="187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TW"/>
              <a:t>Ethan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5616000" y="6336000"/>
            <a:ext cx="187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en-US" altLang="zh-TW"/>
              <a:t>2024-Dec-19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936000" y="6336000"/>
            <a:ext cx="187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10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j-ea"/>
          <a:ea typeface="+mj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23A8191-AFA7-B1B0-1E72-C1DC02A76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713" y="216000"/>
            <a:ext cx="9936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AB0F6AE-6BE4-D850-398B-827A93279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2713" y="1296000"/>
            <a:ext cx="9936000" cy="49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9547F9-79CA-00F9-AC3D-C4A8B01E6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16000" y="6336000"/>
            <a:ext cx="187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/>
              <a:t>2024-Dec-19</a:t>
            </a:r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BB414B-7EBA-CD9C-473C-395EB6C72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56000" y="6336000"/>
            <a:ext cx="187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/>
              <a:t>Ethan</a:t>
            </a: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EE63C4D-BD90-A6F4-3047-D8E30936C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36000" y="6336000"/>
            <a:ext cx="187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A023F385-D4EE-4715-8272-B96D7573856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7" name="圖片 6" descr="大海浪">
            <a:extLst>
              <a:ext uri="{FF2B5EF4-FFF2-40B4-BE49-F238E27FC236}">
                <a16:creationId xmlns:a16="http://schemas.microsoft.com/office/drawing/2014/main" id="{AF4B15BD-79B1-4D1B-5742-F5DE4324C7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6B576A1-23C7-5FAC-8F34-3F495CECD573}"/>
              </a:ext>
            </a:extLst>
          </p:cNvPr>
          <p:cNvSpPr/>
          <p:nvPr userDrawn="1"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1729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E8F032-0E2D-E4FB-4DC9-9A0313E96C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5400" b="1" dirty="0">
                <a:effectLst/>
                <a:latin typeface="+mn-ea"/>
                <a:ea typeface="+mn-ea"/>
              </a:rPr>
              <a:t>Paper and </a:t>
            </a:r>
            <a:r>
              <a:rPr lang="en-US" altLang="zh-TW" sz="5400" b="1" dirty="0" err="1">
                <a:effectLst/>
                <a:latin typeface="+mn-ea"/>
                <a:ea typeface="+mn-ea"/>
              </a:rPr>
              <a:t>writting</a:t>
            </a:r>
            <a:r>
              <a:rPr lang="en-US" altLang="zh-TW" sz="5400" b="1" dirty="0">
                <a:effectLst/>
                <a:latin typeface="+mn-ea"/>
                <a:ea typeface="+mn-ea"/>
              </a:rPr>
              <a:t> topic</a:t>
            </a:r>
            <a:br>
              <a:rPr lang="en-US" altLang="zh-TW" sz="5400" b="1" dirty="0">
                <a:effectLst/>
                <a:latin typeface="+mn-ea"/>
                <a:ea typeface="+mn-ea"/>
              </a:rPr>
            </a:br>
            <a:br>
              <a:rPr lang="en-US" altLang="zh-CN" sz="5400" b="1" dirty="0">
                <a:effectLst/>
                <a:latin typeface="+mn-ea"/>
                <a:ea typeface="+mn-ea"/>
              </a:rPr>
            </a:br>
            <a:r>
              <a:rPr lang="en-US" altLang="zh-CN" sz="4800" b="1" dirty="0">
                <a:effectLst/>
                <a:latin typeface="+mn-ea"/>
                <a:ea typeface="+mn-ea"/>
              </a:rPr>
              <a:t>2024-Dec-19</a:t>
            </a:r>
            <a:endParaRPr lang="zh-TW" altLang="en-US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C3FB12F-0C93-2424-F26C-52C951961E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TW" sz="3600" b="1" dirty="0">
                <a:effectLst/>
                <a:latin typeface="+mn-ea"/>
                <a:ea typeface="+mn-ea"/>
              </a:rPr>
              <a:t>113004603_Ethan</a:t>
            </a:r>
            <a:r>
              <a:rPr lang="zh-TW" altLang="en-US" sz="3600" b="1" dirty="0">
                <a:effectLst/>
                <a:latin typeface="+mn-ea"/>
                <a:ea typeface="+mn-ea"/>
              </a:rPr>
              <a:t>翟因祥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4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C0F40F-B58B-BB7B-4752-D487BCA28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713" y="216000"/>
            <a:ext cx="9936000" cy="720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Anything new under the sun</a:t>
            </a:r>
            <a:r>
              <a:rPr lang="zh-TW" altLang="en-US" dirty="0"/>
              <a:t>？ </a:t>
            </a:r>
            <a:r>
              <a:rPr lang="en-US" altLang="zh-TW" dirty="0"/>
              <a:t>Insights from a history of institutionalized AI ethics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BA24B0-1E52-688D-3DBA-B9D2D7504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2713" y="1267769"/>
            <a:ext cx="9947912" cy="5212230"/>
          </a:xfrm>
        </p:spPr>
        <p:txBody>
          <a:bodyPr>
            <a:normAutofit/>
          </a:bodyPr>
          <a:lstStyle/>
          <a:p>
            <a:r>
              <a:rPr lang="en-US" altLang="zh-TW" dirty="0"/>
              <a:t>IF (Impact Factor) </a:t>
            </a:r>
            <a:r>
              <a:rPr lang="zh-CN" altLang="en-US" dirty="0"/>
              <a:t> </a:t>
            </a:r>
            <a:r>
              <a:rPr lang="en-US" altLang="zh-CN" dirty="0"/>
              <a:t>: 3.4</a:t>
            </a:r>
            <a:endParaRPr lang="en-US" altLang="zh-TW" dirty="0"/>
          </a:p>
          <a:p>
            <a:r>
              <a:rPr lang="en-US" altLang="zh-TW" dirty="0"/>
              <a:t>Total Citations </a:t>
            </a:r>
            <a:r>
              <a:rPr lang="zh-CN" altLang="en-US" dirty="0"/>
              <a:t> </a:t>
            </a:r>
            <a:r>
              <a:rPr lang="en-US" altLang="zh-CN" dirty="0"/>
              <a:t>: </a:t>
            </a:r>
            <a:r>
              <a:rPr lang="en-US" altLang="zh-TW" dirty="0"/>
              <a:t>2,057</a:t>
            </a:r>
          </a:p>
          <a:p>
            <a:r>
              <a:rPr lang="en-US" altLang="zh-TW" dirty="0"/>
              <a:t>Publication </a:t>
            </a:r>
            <a:r>
              <a:rPr lang="en-US" altLang="zh-CN" dirty="0"/>
              <a:t>online</a:t>
            </a:r>
            <a:r>
              <a:rPr lang="zh-CN" altLang="en-US" dirty="0"/>
              <a:t> </a:t>
            </a:r>
            <a:r>
              <a:rPr lang="en-US" altLang="zh-CN" dirty="0"/>
              <a:t>: 24 April 2024</a:t>
            </a:r>
          </a:p>
          <a:p>
            <a:endParaRPr lang="en-US" altLang="zh-TW" dirty="0"/>
          </a:p>
          <a:p>
            <a:r>
              <a:rPr lang="en-US" altLang="zh-TW" dirty="0"/>
              <a:t>My Paper </a:t>
            </a:r>
            <a:r>
              <a:rPr lang="en-US" altLang="zh-TW" dirty="0" err="1"/>
              <a:t>Writting</a:t>
            </a:r>
            <a:r>
              <a:rPr lang="en-US" altLang="zh-TW" dirty="0"/>
              <a:t> :</a:t>
            </a:r>
          </a:p>
          <a:p>
            <a:pPr lvl="1"/>
            <a:r>
              <a:rPr lang="en-US" altLang="zh-TW" dirty="0"/>
              <a:t>Ethical management of AI applications in retail industry.</a:t>
            </a:r>
            <a:endParaRPr lang="zh-TW" altLang="en-US" dirty="0"/>
          </a:p>
        </p:txBody>
      </p:sp>
      <p:sp>
        <p:nvSpPr>
          <p:cNvPr id="9" name="日期版面配置區 8">
            <a:extLst>
              <a:ext uri="{FF2B5EF4-FFF2-40B4-BE49-F238E27FC236}">
                <a16:creationId xmlns:a16="http://schemas.microsoft.com/office/drawing/2014/main" id="{EC656857-7704-5D60-6EE2-0946B11A07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16000" y="6336000"/>
            <a:ext cx="1872000" cy="360000"/>
          </a:xfrm>
        </p:spPr>
        <p:txBody>
          <a:bodyPr/>
          <a:lstStyle/>
          <a:p>
            <a:r>
              <a:rPr lang="en-US" altLang="zh-TW"/>
              <a:t>2024-Dec-19</a:t>
            </a:r>
            <a:endParaRPr lang="zh-TW" altLang="en-US"/>
          </a:p>
        </p:txBody>
      </p:sp>
      <p:sp>
        <p:nvSpPr>
          <p:cNvPr id="10" name="頁尾版面配置區 9">
            <a:extLst>
              <a:ext uri="{FF2B5EF4-FFF2-40B4-BE49-F238E27FC236}">
                <a16:creationId xmlns:a16="http://schemas.microsoft.com/office/drawing/2014/main" id="{48CBAB9D-A1A3-4EA3-4210-2DCA29EE7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6000" y="6336000"/>
            <a:ext cx="1872000" cy="360000"/>
          </a:xfrm>
        </p:spPr>
        <p:txBody>
          <a:bodyPr/>
          <a:lstStyle/>
          <a:p>
            <a:r>
              <a:rPr lang="en-US" altLang="zh-TW"/>
              <a:t>Ethan</a:t>
            </a:r>
            <a:endParaRPr lang="zh-TW" altLang="en-US"/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C39F2D41-9319-090E-33D6-B9C8F45F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6000" y="6336000"/>
            <a:ext cx="1872000" cy="360000"/>
          </a:xfrm>
        </p:spPr>
        <p:txBody>
          <a:bodyPr/>
          <a:lstStyle/>
          <a:p>
            <a:fld id="{A023F385-D4EE-4715-8272-B96D75738568}" type="slidenum">
              <a:rPr lang="zh-TW" altLang="en-US" smtClean="0"/>
              <a:pPr/>
              <a:t>2</a:t>
            </a:fld>
            <a:endParaRPr lang="zh-TW" altLang="en-US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67FF1955-A5DF-2ECE-0561-2E14306933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300736"/>
              </p:ext>
            </p:extLst>
          </p:nvPr>
        </p:nvGraphicFramePr>
        <p:xfrm>
          <a:off x="9951807" y="1556792"/>
          <a:ext cx="1667335" cy="1403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649" imgH="769592" progId="Acrobat.Document.DC">
                  <p:embed/>
                </p:oleObj>
              </mc:Choice>
              <mc:Fallback>
                <p:oleObj name="Acrobat Document" showAsIcon="1" r:id="rId3" imgW="914649" imgH="76959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51807" y="1556792"/>
                        <a:ext cx="1667335" cy="1403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85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標題 25">
            <a:extLst>
              <a:ext uri="{FF2B5EF4-FFF2-40B4-BE49-F238E27FC236}">
                <a16:creationId xmlns:a16="http://schemas.microsoft.com/office/drawing/2014/main" id="{F7E86C0A-1173-7033-CEA9-C4BFF3311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713" y="216000"/>
            <a:ext cx="9936000" cy="7200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Anything new under the sun</a:t>
            </a:r>
            <a:r>
              <a:rPr lang="zh-TW" altLang="en-US" dirty="0"/>
              <a:t>？ </a:t>
            </a:r>
            <a:r>
              <a:rPr lang="en-US" altLang="zh-TW" dirty="0"/>
              <a:t>Insights from a history of institutionalized AI ethics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4F9F73-F473-6764-60C4-B237C3CD79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000" y="1152525"/>
            <a:ext cx="3152352" cy="5580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altLang="zh-TW" sz="2400" dirty="0"/>
              <a:t>Article Key points</a:t>
            </a:r>
          </a:p>
          <a:p>
            <a:pPr lvl="1"/>
            <a:r>
              <a:rPr lang="en-US" altLang="zh-TW" sz="2400" dirty="0"/>
              <a:t>Institutionalization of AI Ethics</a:t>
            </a:r>
            <a:endParaRPr lang="zh-TW" altLang="zh-TW" sz="2400" dirty="0"/>
          </a:p>
          <a:p>
            <a:pPr lvl="1"/>
            <a:r>
              <a:rPr lang="en-US" altLang="zh-TW" sz="2400" dirty="0"/>
              <a:t>Ethics Washing</a:t>
            </a:r>
            <a:endParaRPr lang="zh-TW" altLang="zh-TW" sz="2400" dirty="0"/>
          </a:p>
          <a:p>
            <a:pPr lvl="1"/>
            <a:r>
              <a:rPr lang="en-US" altLang="zh-TW" sz="2400" dirty="0"/>
              <a:t>Influence of Bioethics</a:t>
            </a:r>
            <a:endParaRPr lang="zh-TW" altLang="zh-TW" sz="2400" dirty="0"/>
          </a:p>
          <a:p>
            <a:pPr lvl="1"/>
            <a:r>
              <a:rPr lang="en-US" altLang="zh-TW" sz="2400" dirty="0"/>
              <a:t>Challenges of Public Participation</a:t>
            </a:r>
            <a:endParaRPr lang="zh-TW" altLang="zh-TW" sz="2400" dirty="0"/>
          </a:p>
          <a:p>
            <a:pPr lvl="1"/>
            <a:r>
              <a:rPr lang="en-US" altLang="zh-TW" sz="2400" dirty="0"/>
              <a:t>Recommendations for the Future</a:t>
            </a:r>
            <a:endParaRPr lang="zh-TW" altLang="zh-TW" sz="2400" dirty="0"/>
          </a:p>
          <a:p>
            <a:endParaRPr lang="zh-TW" altLang="en-US" sz="2400" dirty="0"/>
          </a:p>
        </p:txBody>
      </p:sp>
      <p:sp>
        <p:nvSpPr>
          <p:cNvPr id="13" name="內容版面配置區 12">
            <a:extLst>
              <a:ext uri="{FF2B5EF4-FFF2-40B4-BE49-F238E27FC236}">
                <a16:creationId xmlns:a16="http://schemas.microsoft.com/office/drawing/2014/main" id="{2DEBC7E3-2CF0-51F8-17D6-871E18FF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8227" y="1152525"/>
            <a:ext cx="7385473" cy="5580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altLang="zh-TW" sz="2400" dirty="0"/>
              <a:t>Why I choose this article:</a:t>
            </a:r>
          </a:p>
          <a:p>
            <a:pPr lvl="1"/>
            <a:r>
              <a:rPr lang="en-US" altLang="zh-TW" sz="2400" dirty="0"/>
              <a:t>The title attracted me</a:t>
            </a:r>
          </a:p>
          <a:p>
            <a:pPr lvl="1"/>
            <a:r>
              <a:rPr lang="en-US" altLang="zh-TW" sz="2400" dirty="0"/>
              <a:t>Related to my work</a:t>
            </a:r>
          </a:p>
          <a:p>
            <a:r>
              <a:rPr lang="en-US" altLang="zh-CN" sz="2400" dirty="0"/>
              <a:t>T</a:t>
            </a:r>
            <a:r>
              <a:rPr lang="en-US" altLang="zh-TW" sz="2400" dirty="0"/>
              <a:t>he strengths or advantages of this article</a:t>
            </a:r>
          </a:p>
          <a:p>
            <a:pPr lvl="1"/>
            <a:r>
              <a:rPr lang="en-US" altLang="zh-TW" sz="2400" dirty="0"/>
              <a:t>Historical Context</a:t>
            </a:r>
          </a:p>
          <a:p>
            <a:pPr lvl="1"/>
            <a:r>
              <a:rPr lang="en-US" altLang="zh-TW" sz="2400" dirty="0"/>
              <a:t>Critical Perspective</a:t>
            </a:r>
          </a:p>
          <a:p>
            <a:pPr lvl="1"/>
            <a:r>
              <a:rPr lang="en-US" altLang="zh-TW" sz="2400" dirty="0"/>
              <a:t>Comprehensive</a:t>
            </a:r>
          </a:p>
          <a:p>
            <a:pPr lvl="1"/>
            <a:r>
              <a:rPr lang="en-US" altLang="zh-TW" sz="2400" dirty="0"/>
              <a:t>Methodological Insight</a:t>
            </a:r>
          </a:p>
          <a:p>
            <a:r>
              <a:rPr lang="en-US" altLang="zh-TW" sz="2400" dirty="0"/>
              <a:t>This article impact </a:t>
            </a:r>
            <a:r>
              <a:rPr lang="en-US" altLang="zh-CN" sz="2400" dirty="0"/>
              <a:t>my</a:t>
            </a:r>
            <a:r>
              <a:rPr lang="en-US" altLang="zh-TW" sz="2400" dirty="0"/>
              <a:t> writing</a:t>
            </a:r>
          </a:p>
          <a:p>
            <a:pPr lvl="1"/>
            <a:r>
              <a:rPr lang="en-US" altLang="zh-TW" sz="2400" dirty="0"/>
              <a:t>Offering a critical framework to analyze AI governance.</a:t>
            </a:r>
          </a:p>
          <a:p>
            <a:pPr lvl="1"/>
            <a:r>
              <a:rPr lang="en-US" altLang="zh-TW" sz="2400" dirty="0"/>
              <a:t>Focus on institutionalization and public participation.</a:t>
            </a:r>
            <a:endParaRPr lang="zh-TW" altLang="en-US" sz="2400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BD03846-5219-191D-EAF0-02EF2E3EA7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16000" y="6336000"/>
            <a:ext cx="1872000" cy="360000"/>
          </a:xfrm>
        </p:spPr>
        <p:txBody>
          <a:bodyPr/>
          <a:lstStyle/>
          <a:p>
            <a:r>
              <a:rPr lang="en-US" altLang="zh-TW"/>
              <a:t>2024-Dec-19</a:t>
            </a:r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F818BD2-BFD5-2885-0306-F8F47DAA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6000" y="6336000"/>
            <a:ext cx="1872000" cy="360000"/>
          </a:xfrm>
        </p:spPr>
        <p:txBody>
          <a:bodyPr/>
          <a:lstStyle/>
          <a:p>
            <a:r>
              <a:rPr lang="en-US" altLang="zh-TW" dirty="0"/>
              <a:t>Ethan</a:t>
            </a: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5CCF80E-A398-6181-5BE9-F15C068E6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6000" y="6336000"/>
            <a:ext cx="1872000" cy="360000"/>
          </a:xfrm>
        </p:spPr>
        <p:txBody>
          <a:bodyPr/>
          <a:lstStyle/>
          <a:p>
            <a:fld id="{A023F385-D4EE-4715-8272-B96D75738568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39362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2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自訂設計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5C5BB1-9D2C-412A-AE6C-0FC75190A4C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450</Words>
  <Application>Microsoft Office PowerPoint</Application>
  <PresentationFormat>自訂</PresentationFormat>
  <Paragraphs>60</Paragraphs>
  <Slides>3</Slides>
  <Notes>3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3" baseType="lpstr">
      <vt:lpstr>Microsoft YaHei</vt:lpstr>
      <vt:lpstr>微軟正黑體</vt:lpstr>
      <vt:lpstr>新細明體</vt:lpstr>
      <vt:lpstr>Arial</vt:lpstr>
      <vt:lpstr>Calibri</vt:lpstr>
      <vt:lpstr>Century Gothic</vt:lpstr>
      <vt:lpstr>Wingdings</vt:lpstr>
      <vt:lpstr>海浪 16x9</vt:lpstr>
      <vt:lpstr>自訂設計</vt:lpstr>
      <vt:lpstr>Acrobat Document</vt:lpstr>
      <vt:lpstr>Paper and writting topic  2024-Dec-19</vt:lpstr>
      <vt:lpstr>Anything new under the sun？ Insights from a history of institutionalized AI ethics</vt:lpstr>
      <vt:lpstr>Anything new under the sun？ Insights from a history of institutionalized AI ethics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TINA0227 LIN</dc:creator>
  <cp:lastModifiedBy>因祥 翟</cp:lastModifiedBy>
  <cp:revision>25</cp:revision>
  <dcterms:created xsi:type="dcterms:W3CDTF">2024-07-28T07:41:20Z</dcterms:created>
  <dcterms:modified xsi:type="dcterms:W3CDTF">2024-09-19T07:42:56Z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